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54" r:id="rId31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9" Type="http://schemas.openxmlformats.org/officeDocument/2006/relationships/slide" Target="slides/slide19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6" name="Shape 11866"/>
        <p:cNvGrpSpPr/>
        <p:nvPr/>
      </p:nvGrpSpPr>
      <p:grpSpPr>
        <a:xfrm>
          <a:off x="0" y="0"/>
          <a:ext cx="0" cy="0"/>
          <a:chOff x="0" y="0"/>
          <a:chExt cx="0" cy="0"/>
        </a:xfrm>
      </p:grpSpPr>
      <p:sp>
        <p:nvSpPr>
          <p:cNvPr id="11867" name="Google Shape;11867;p1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868" name="Google Shape;11868;p1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69" name="Google Shape;11869;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What is the mission of the CPC?</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notesSlide" Target="../notesSlides/notesSlide199.xml"/><Relationship Id="rId3" Type="http://schemas.openxmlformats.org/officeDocument/2006/relationships/image" Target="../media/image408.png"/></Relationships>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70" name="Shape 11870"/>
        <p:cNvGrpSpPr/>
        <p:nvPr/>
      </p:nvGrpSpPr>
      <p:grpSpPr>
        <a:xfrm>
          <a:off x="0" y="0"/>
          <a:ext cx="0" cy="0"/>
          <a:chOff x="0" y="0"/>
          <a:chExt cx="0" cy="0"/>
        </a:xfrm>
      </p:grpSpPr>
      <p:sp>
        <p:nvSpPr>
          <p:cNvPr id="11871" name="Google Shape;11871;p16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872" name="Google Shape;11872;p1629"/>
          <p:cNvSpPr txBox="1"/>
          <p:nvPr>
            <p:ph type="title"/>
          </p:nvPr>
        </p:nvSpPr>
        <p:spPr>
          <a:xfrm>
            <a:off x="685800" y="217488"/>
            <a:ext cx="77724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CPC Mission</a:t>
            </a:r>
            <a:endParaRPr/>
          </a:p>
        </p:txBody>
      </p:sp>
      <p:sp>
        <p:nvSpPr>
          <p:cNvPr id="11873" name="Google Shape;11873;p1629"/>
          <p:cNvSpPr txBox="1"/>
          <p:nvPr>
            <p:ph idx="1" type="body"/>
          </p:nvPr>
        </p:nvSpPr>
        <p:spPr>
          <a:xfrm>
            <a:off x="503238" y="3581400"/>
            <a:ext cx="4449762" cy="2514600"/>
          </a:xfrm>
          <a:prstGeom prst="rect">
            <a:avLst/>
          </a:prstGeom>
          <a:noFill/>
          <a:ln cap="flat" cmpd="sng" w="9525">
            <a:solidFill>
              <a:schemeClr val="dk1"/>
            </a:solidFill>
            <a:prstDash val="solid"/>
            <a:miter lim="800000"/>
            <a:headEnd len="sm" w="sm" type="none"/>
            <a:tailEnd len="sm" w="sm" type="none"/>
          </a:ln>
        </p:spPr>
        <p:txBody>
          <a:bodyPr anchorCtr="0" anchor="t" bIns="46025" lIns="92075" spcFirstLastPara="1" rIns="92075" wrap="square" tIns="46025">
            <a:noAutofit/>
          </a:bodyPr>
          <a:lstStyle/>
          <a:p>
            <a:pPr indent="-342900" lvl="0" marL="342900" rtl="0" algn="l">
              <a:lnSpc>
                <a:spcPct val="80000"/>
              </a:lnSpc>
              <a:spcBef>
                <a:spcPts val="0"/>
              </a:spcBef>
              <a:spcAft>
                <a:spcPts val="0"/>
              </a:spcAft>
              <a:buClr>
                <a:schemeClr val="accent2"/>
              </a:buClr>
              <a:buSzPts val="1600"/>
              <a:buFont typeface="Arial"/>
              <a:buChar char="•"/>
            </a:pPr>
            <a:r>
              <a:rPr lang="en-US" sz="1600">
                <a:solidFill>
                  <a:schemeClr val="accent2"/>
                </a:solidFill>
              </a:rPr>
              <a:t>National temperature and precipitation outlooks, but not monthly / seasonal rankings</a:t>
            </a:r>
            <a:endParaRPr/>
          </a:p>
          <a:p>
            <a:pPr indent="-342900" lvl="0" marL="342900" rtl="0" algn="l">
              <a:lnSpc>
                <a:spcPct val="80000"/>
              </a:lnSpc>
              <a:spcBef>
                <a:spcPts val="800"/>
              </a:spcBef>
              <a:spcAft>
                <a:spcPts val="0"/>
              </a:spcAft>
              <a:buClr>
                <a:schemeClr val="accent2"/>
              </a:buClr>
              <a:buSzPts val="1600"/>
              <a:buFont typeface="Arial"/>
              <a:buChar char="•"/>
            </a:pPr>
            <a:r>
              <a:rPr lang="en-US" sz="1600">
                <a:solidFill>
                  <a:schemeClr val="accent2"/>
                </a:solidFill>
              </a:rPr>
              <a:t>Focus: weeks, months, seasons, years (i.e. </a:t>
            </a:r>
            <a:r>
              <a:rPr lang="en-US" sz="1600" u="sng">
                <a:solidFill>
                  <a:srgbClr val="990000"/>
                </a:solidFill>
              </a:rPr>
              <a:t>short term climate</a:t>
            </a:r>
            <a:r>
              <a:rPr lang="en-US" sz="1600">
                <a:solidFill>
                  <a:schemeClr val="accent2"/>
                </a:solidFill>
              </a:rPr>
              <a:t>)</a:t>
            </a:r>
            <a:endParaRPr/>
          </a:p>
          <a:p>
            <a:pPr indent="-342900" lvl="0" marL="342900" rtl="0" algn="l">
              <a:lnSpc>
                <a:spcPct val="80000"/>
              </a:lnSpc>
              <a:spcBef>
                <a:spcPts val="800"/>
              </a:spcBef>
              <a:spcAft>
                <a:spcPts val="0"/>
              </a:spcAft>
              <a:buClr>
                <a:schemeClr val="accent2"/>
              </a:buClr>
              <a:buSzPts val="1600"/>
              <a:buFont typeface="Arial"/>
              <a:buChar char="•"/>
            </a:pPr>
            <a:r>
              <a:rPr lang="en-US" sz="1600">
                <a:solidFill>
                  <a:schemeClr val="accent2"/>
                </a:solidFill>
              </a:rPr>
              <a:t>Forecasts in collaboration with other NCEP Centers, NOAA line offices, other agencies and labs </a:t>
            </a:r>
            <a:endParaRPr/>
          </a:p>
          <a:p>
            <a:pPr indent="-342900" lvl="0" marL="342900" rtl="0" algn="l">
              <a:lnSpc>
                <a:spcPct val="80000"/>
              </a:lnSpc>
              <a:spcBef>
                <a:spcPts val="800"/>
              </a:spcBef>
              <a:spcAft>
                <a:spcPts val="0"/>
              </a:spcAft>
              <a:buClr>
                <a:schemeClr val="accent2"/>
              </a:buClr>
              <a:buSzPts val="1600"/>
              <a:buFont typeface="Arial"/>
              <a:buChar char="•"/>
            </a:pPr>
            <a:r>
              <a:rPr lang="en-US" sz="1600">
                <a:solidFill>
                  <a:schemeClr val="accent2"/>
                </a:solidFill>
              </a:rPr>
              <a:t>Integral to NWS Seamless Suite of Products</a:t>
            </a:r>
            <a:endParaRPr/>
          </a:p>
          <a:p>
            <a:pPr indent="-184150" lvl="1" marL="742950" rtl="0" algn="l">
              <a:lnSpc>
                <a:spcPct val="80000"/>
              </a:lnSpc>
              <a:spcBef>
                <a:spcPts val="800"/>
              </a:spcBef>
              <a:spcAft>
                <a:spcPts val="0"/>
              </a:spcAft>
              <a:buClr>
                <a:schemeClr val="dk1"/>
              </a:buClr>
              <a:buSzPts val="1600"/>
              <a:buFont typeface="Arial"/>
              <a:buNone/>
            </a:pPr>
            <a:r>
              <a:t/>
            </a:r>
            <a:endParaRPr sz="1600"/>
          </a:p>
        </p:txBody>
      </p:sp>
      <p:sp>
        <p:nvSpPr>
          <p:cNvPr id="11874" name="Google Shape;11874;p1629"/>
          <p:cNvSpPr/>
          <p:nvPr/>
        </p:nvSpPr>
        <p:spPr>
          <a:xfrm>
            <a:off x="4422775" y="1139825"/>
            <a:ext cx="31115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Times New Roman"/>
              <a:buNone/>
            </a:pPr>
            <a:r>
              <a:rPr b="0" i="0" lang="en-US" sz="4000" u="none" cap="none" strike="noStrike">
                <a:solidFill>
                  <a:srgbClr val="000000"/>
                </a:solidFill>
                <a:latin typeface="Times New Roman"/>
                <a:ea typeface="Times New Roman"/>
                <a:cs typeface="Times New Roman"/>
                <a:sym typeface="Times New Roman"/>
              </a:rPr>
              <a:t> </a:t>
            </a:r>
            <a:endParaRPr/>
          </a:p>
        </p:txBody>
      </p:sp>
      <p:sp>
        <p:nvSpPr>
          <p:cNvPr id="11875" name="Google Shape;11875;p1629"/>
          <p:cNvSpPr txBox="1"/>
          <p:nvPr/>
        </p:nvSpPr>
        <p:spPr>
          <a:xfrm>
            <a:off x="457200" y="1812925"/>
            <a:ext cx="8153400" cy="1311275"/>
          </a:xfrm>
          <a:prstGeom prst="rect">
            <a:avLst/>
          </a:prstGeom>
          <a:gradFill>
            <a:gsLst>
              <a:gs pos="0">
                <a:srgbClr val="000089"/>
              </a:gs>
              <a:gs pos="50000">
                <a:srgbClr val="0000CC"/>
              </a:gs>
              <a:gs pos="100000">
                <a:srgbClr val="000089"/>
              </a:gs>
            </a:gsLst>
            <a:lin ang="5400000" scaled="0"/>
          </a:gra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00"/>
              </a:buClr>
              <a:buSzPts val="2000"/>
              <a:buFont typeface="Arial"/>
              <a:buNone/>
            </a:pPr>
            <a:r>
              <a:rPr b="1" i="1" lang="en-US" sz="2000" u="none" cap="none" strike="noStrike">
                <a:solidFill>
                  <a:srgbClr val="FFFF00"/>
                </a:solidFill>
                <a:latin typeface="Arial"/>
                <a:ea typeface="Arial"/>
                <a:cs typeface="Arial"/>
                <a:sym typeface="Arial"/>
              </a:rPr>
              <a:t>We deliver climate prediction, monitoring, and assessment products for timescales from weeks to years to the Nation and the global community for the protection of life and property and the enhancement of the economy.</a:t>
            </a:r>
            <a:r>
              <a:rPr b="0" i="0" lang="en-US" sz="2000" u="none" cap="none" strike="noStrike">
                <a:solidFill>
                  <a:srgbClr val="FFFF00"/>
                </a:solidFill>
                <a:latin typeface="Arial"/>
                <a:ea typeface="Arial"/>
                <a:cs typeface="Arial"/>
                <a:sym typeface="Arial"/>
              </a:rPr>
              <a:t> </a:t>
            </a:r>
            <a:endParaRPr/>
          </a:p>
        </p:txBody>
      </p:sp>
      <p:cxnSp>
        <p:nvCxnSpPr>
          <p:cNvPr id="11876" name="Google Shape;11876;p1629"/>
          <p:cNvCxnSpPr/>
          <p:nvPr/>
        </p:nvCxnSpPr>
        <p:spPr>
          <a:xfrm>
            <a:off x="1485900" y="1295400"/>
            <a:ext cx="6172200" cy="0"/>
          </a:xfrm>
          <a:prstGeom prst="straightConnector1">
            <a:avLst/>
          </a:prstGeom>
          <a:noFill/>
          <a:ln cap="flat" cmpd="thinThick" w="57150">
            <a:solidFill>
              <a:srgbClr val="0066FF"/>
            </a:solidFill>
            <a:prstDash val="solid"/>
            <a:round/>
            <a:headEnd len="med" w="med" type="none"/>
            <a:tailEnd len="med" w="med" type="none"/>
          </a:ln>
        </p:spPr>
      </p:cxnSp>
      <p:sp>
        <p:nvSpPr>
          <p:cNvPr id="11877" name="Google Shape;11877;p1629"/>
          <p:cNvSpPr txBox="1"/>
          <p:nvPr/>
        </p:nvSpPr>
        <p:spPr>
          <a:xfrm>
            <a:off x="5943600" y="3429000"/>
            <a:ext cx="1976438" cy="304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Arial"/>
                <a:ea typeface="Arial"/>
                <a:cs typeface="Arial"/>
                <a:sym typeface="Arial"/>
              </a:rPr>
              <a:t>Temperature Outlook</a:t>
            </a:r>
            <a:endParaRPr/>
          </a:p>
        </p:txBody>
      </p:sp>
      <p:pic>
        <p:nvPicPr>
          <p:cNvPr descr="Latest 6 to 10 Day Temperature Outlook" id="11878" name="Google Shape;11878;p1629"/>
          <p:cNvPicPr preferRelativeResize="0"/>
          <p:nvPr/>
        </p:nvPicPr>
        <p:blipFill rotWithShape="1">
          <a:blip r:embed="rId3">
            <a:alphaModFix/>
          </a:blip>
          <a:srcRect b="0" l="0" r="0" t="0"/>
          <a:stretch/>
        </p:blipFill>
        <p:spPr>
          <a:xfrm>
            <a:off x="5486400" y="3733800"/>
            <a:ext cx="2743200" cy="2551113"/>
          </a:xfrm>
          <a:prstGeom prst="rect">
            <a:avLst/>
          </a:prstGeom>
          <a:noFill/>
          <a:ln>
            <a:noFill/>
          </a:ln>
        </p:spPr>
      </p:pic>
      <p:sp>
        <p:nvSpPr>
          <p:cNvPr id="11879" name="Google Shape;11879;p1629"/>
          <p:cNvSpPr/>
          <p:nvPr/>
        </p:nvSpPr>
        <p:spPr>
          <a:xfrm>
            <a:off x="1219200" y="6248400"/>
            <a:ext cx="8383588" cy="36671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190A9"/>
              </a:buClr>
              <a:buSzPts val="2000"/>
              <a:buFont typeface="Noto Sans Symbols"/>
              <a:buNone/>
            </a:pPr>
            <a:r>
              <a:rPr b="1" i="1" lang="en-US" sz="2000" u="none" cap="none" strike="noStrike">
                <a:solidFill>
                  <a:srgbClr val="6190A9"/>
                </a:solidFill>
                <a:latin typeface="Courier New"/>
                <a:ea typeface="Courier New"/>
                <a:cs typeface="Courier New"/>
                <a:sym typeface="Courier New"/>
              </a:rPr>
              <a:t>Note: We are asking for your help to reach more users.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